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7" r:id="rId2"/>
    <p:sldId id="256" r:id="rId3"/>
    <p:sldId id="257" r:id="rId4"/>
    <p:sldId id="258" r:id="rId5"/>
    <p:sldId id="264" r:id="rId6"/>
    <p:sldId id="265" r:id="rId7"/>
    <p:sldId id="262" r:id="rId8"/>
    <p:sldId id="261" r:id="rId9"/>
    <p:sldId id="260" r:id="rId10"/>
    <p:sldId id="259" r:id="rId11"/>
    <p:sldId id="263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modifyVerifier cryptProviderType="rsaAES" cryptAlgorithmClass="hash" cryptAlgorithmType="typeAny" cryptAlgorithmSid="14" spinCount="100000" saltData="kh+7XC+OQC5+ZCqtzTKSyA==" hashData="t07dezgcxVrksc9BhK3uLZ57j8S8JC1pKgmNkgHuhUMTpHsgf1zeMH9Wc6gDn9JFXfGIT2zdmxHIHKeLrdXopg=="/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DBE883F-2BC9-4E73-8E6D-D5AEB5FE3529}" v="9" dt="2024-06-13T15:07:38.51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100" d="100"/>
          <a:sy n="100" d="100"/>
        </p:scale>
        <p:origin x="96" y="18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7DB51D-72F4-5E64-4AAD-F858A351EB7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AC1B2EA-254A-3090-5310-8CC4D166872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BAB45AA-D434-9C69-4C24-2AF2172FC3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EBB9C-1E9B-4765-9556-3C87834C1E8F}" type="datetimeFigureOut">
              <a:rPr lang="en-US" smtClean="0"/>
              <a:t>4/20/2026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6D3FE87-4A09-A295-CE0F-28D5972AF3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14A7D57-0F58-E925-4BFC-8314CAAFCF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8AAA2-679E-4ECC-80E9-D4DAF437F4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75724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D068C0-E448-C71B-79E9-10113F615A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038006C-290D-0D95-3209-CD753A500D8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1F87312-4EB7-4C38-8A10-A4754C5EC5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EBB9C-1E9B-4765-9556-3C87834C1E8F}" type="datetimeFigureOut">
              <a:rPr lang="en-US" smtClean="0"/>
              <a:t>4/20/2026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8DE96D-7593-C00F-D808-34E3BCFB99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1086967-2C1B-1788-EBA1-0873A0DA84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8AAA2-679E-4ECC-80E9-D4DAF437F4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63573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C5D65DA-B37C-241F-D1A6-8E84EDA5436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D7F6691-7D65-8FF4-2F3F-4ECB56C23BA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4E6B57D-5DAA-67D6-F7C2-3DE7011974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EBB9C-1E9B-4765-9556-3C87834C1E8F}" type="datetimeFigureOut">
              <a:rPr lang="en-US" smtClean="0"/>
              <a:t>4/20/2026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E600A5-5130-DEF4-E018-0B26856F3E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A83853A-DC46-A27C-E271-B44FEE899B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8AAA2-679E-4ECC-80E9-D4DAF437F4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82679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0DD9BE-5530-425F-58C9-BCE60B7CCE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243DBBC-F396-E7E3-57EB-CC283D7DFD6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57EDE7E-1A1A-5D55-2ED6-04A0D2D1AB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EBB9C-1E9B-4765-9556-3C87834C1E8F}" type="datetimeFigureOut">
              <a:rPr lang="en-US" smtClean="0"/>
              <a:t>4/20/2026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6690ADF-C7BA-8E93-55B7-EA00A4C276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7C3E7CB-87C9-FF8E-B4C8-78165D92F9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8AAA2-679E-4ECC-80E9-D4DAF437F4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6867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816E0D-0405-1658-35DB-2C1C83B7C5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8E91014-D28B-4666-FE76-F5A79268F03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A1CD8A9-C3FD-2F53-7DC5-ECA4C39B11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EBB9C-1E9B-4765-9556-3C87834C1E8F}" type="datetimeFigureOut">
              <a:rPr lang="en-US" smtClean="0"/>
              <a:t>4/20/2026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E50BA8C-0441-8506-CEB1-1A20F7271C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9403021-2D39-1A01-3063-AEA79E5370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8AAA2-679E-4ECC-80E9-D4DAF437F4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0411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ABCFBA-9F7A-B450-ADA0-C131B60E3A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E988413-0345-93F0-0247-6143D5BE064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6FEF0B1-A8B7-96C1-14BF-232523C9320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15D6AFD-E2A5-C81D-B4CA-5E360B5C67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EBB9C-1E9B-4765-9556-3C87834C1E8F}" type="datetimeFigureOut">
              <a:rPr lang="en-US" smtClean="0"/>
              <a:t>4/20/2026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82B5BA6-29B3-1ABE-49C2-6D64A7E9B6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0BF9FC0-0CF6-EB9D-6CC4-157926A6B3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8AAA2-679E-4ECC-80E9-D4DAF437F4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52821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5F46A8-C6FF-53EA-50EA-880C382365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F598D47-2353-8855-A421-3EBFF25C94E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C76DD98-7A8E-A3BA-3969-74516F85AD1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B3FF1CF-8FC9-A426-F4B9-04666F6D2B3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43BCE53-BC10-E00A-A191-BB958B90259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0C54E19-AA42-1C4E-F3C6-376F47AFEC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EBB9C-1E9B-4765-9556-3C87834C1E8F}" type="datetimeFigureOut">
              <a:rPr lang="en-US" smtClean="0"/>
              <a:t>4/20/2026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A7F7EBC-CA3E-DC39-838E-5838838DB2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B96B63C-B78E-69CB-058F-A8FB9622AD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8AAA2-679E-4ECC-80E9-D4DAF437F4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56012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46F23A-AB49-3BAA-4C5A-671E967F77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72D3D4B-9009-608D-CB4C-F78720F492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EBB9C-1E9B-4765-9556-3C87834C1E8F}" type="datetimeFigureOut">
              <a:rPr lang="en-US" smtClean="0"/>
              <a:t>4/20/2026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0720FA9-243A-75AC-A09D-402E8B8FDA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09AB490-1863-45D4-750C-8A98069355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8AAA2-679E-4ECC-80E9-D4DAF437F4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66304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C6D5535-5F06-7625-FE07-EB01B62A43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EBB9C-1E9B-4765-9556-3C87834C1E8F}" type="datetimeFigureOut">
              <a:rPr lang="en-US" smtClean="0"/>
              <a:t>4/20/2026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E4A7F8C-338A-2695-285C-F6C4FADBC5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3E9D9C4-4FBE-CD37-B773-1C80535E1B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8AAA2-679E-4ECC-80E9-D4DAF437F4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6369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AB9CF1-026D-6620-C28D-9FB7AE1124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B897283-85B4-389C-E6D4-CCB5F70AB3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CB89FF1-D57C-7BB7-ED44-A7BC03A32E2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EDCDD17-50AF-CD06-E1CB-8CFA397D63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EBB9C-1E9B-4765-9556-3C87834C1E8F}" type="datetimeFigureOut">
              <a:rPr lang="en-US" smtClean="0"/>
              <a:t>4/20/2026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82C04B9-19BA-D203-BBF7-8F769D157C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B7BDA4D-BEB4-470F-12CC-08FD67CB3F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8AAA2-679E-4ECC-80E9-D4DAF437F4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48936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0B9C38-78CB-B53D-1B38-453D43658A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81465A-59CA-19F7-BE09-7662C43ED5D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C70CB07-BAE8-51DB-C64E-4EB1D7B1219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3EB7A4B-F1B1-74B7-2CF9-54E372B9F8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EBB9C-1E9B-4765-9556-3C87834C1E8F}" type="datetimeFigureOut">
              <a:rPr lang="en-US" smtClean="0"/>
              <a:t>4/20/2026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7E25F99-1CA5-0F6E-8428-3283545B4D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9B27B53-D341-8B81-2C58-EFF710D7BD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8AAA2-679E-4ECC-80E9-D4DAF437F4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37001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84236CF-4B1F-E75F-FD1F-6BC4989F1B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AD45382-3A10-ED34-948B-314302B2615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E3FB802-CB79-20AF-FA12-208A62D25B0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D4EBB9C-1E9B-4765-9556-3C87834C1E8F}" type="datetimeFigureOut">
              <a:rPr lang="en-US" smtClean="0"/>
              <a:t>4/20/2026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F5C50CD-5B0C-EB76-43D7-3CE05541B80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5BCF21E-0D5C-D21F-8178-98E648A4EA8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C78AAA2-679E-4ECC-80E9-D4DAF437F4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96960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trestechnologieshelp.zendesk.com/hc/en-us/articles/4401991576339-Clients#h_01GBAP9VYR640QZY0S9DJTXKCF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trestechnologieshelp.zendesk.com/hc/en-us/sections/29552662212755-Direct-Connect" TargetMode="External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5" Type="http://schemas.openxmlformats.org/officeDocument/2006/relationships/hyperlink" Target="https://trestechnologieshelp.zendesk.com/hc/en-us/articles/4401991576339-Clients" TargetMode="Externa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5" Type="http://schemas.openxmlformats.org/officeDocument/2006/relationships/hyperlink" Target="https://trestechnologieshelp.zendesk.com/hc/en-us/articles/29582020944915-Linking-Clients-and-Travelers" TargetMode="External"/><Relationship Id="rId4" Type="http://schemas.openxmlformats.org/officeDocument/2006/relationships/hyperlink" Target="https://trestechnologieshelp.zendesk.com/hc/en-us/articles/4401990988563-Travelers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trestechnologieshelp.zendesk.com/hc/en-us/sections/29581212351123-Trips" TargetMode="External"/><Relationship Id="rId5" Type="http://schemas.openxmlformats.org/officeDocument/2006/relationships/hyperlink" Target="https://trestechnologieshelp.zendesk.com/hc/en-us/articles/4401991576339-Clients#h_01GBAPA0JGP063RW8PC1YE0JMH" TargetMode="External"/><Relationship Id="rId4" Type="http://schemas.openxmlformats.org/officeDocument/2006/relationships/hyperlink" Target="https://trestechnologieshelp.zendesk.com/hc/en-us/articles/4401990988563-Travelers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trestechnologieshelp.zendesk.com/hc/en-us/sections/29581212351123-Trips" TargetMode="External"/><Relationship Id="rId5" Type="http://schemas.openxmlformats.org/officeDocument/2006/relationships/hyperlink" Target="https://trestechnologieshelp.zendesk.com/hc/en-us/articles/4401990988563-Travelers" TargetMode="External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trestechnologieshelp.zendesk.com/hc/en-us/sections/29581215246867-Reservations" TargetMode="External"/><Relationship Id="rId7" Type="http://schemas.openxmlformats.org/officeDocument/2006/relationships/image" Target="../media/image16.png"/><Relationship Id="rId2" Type="http://schemas.openxmlformats.org/officeDocument/2006/relationships/hyperlink" Target="https://trestechnologieshelp.zendesk.com/hc/en-us/articles/4401990988563-Travelers" TargetMode="Externa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trestechnologieshelp.zendesk.com/hc/en-us/articles/29581740361619-Sub-Reservations" TargetMode="Externa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3.png"/><Relationship Id="rId4" Type="http://schemas.openxmlformats.org/officeDocument/2006/relationships/hyperlink" Target="https://trestechnologieshelp.zendesk.com/hc/en-us/articles/6209876359827-Trip-Statement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trestechnologieshelp.zendesk.com/hc/en-us/articles/29581430464915-Trip-Payments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4">
                <a:lumMod val="5000"/>
                <a:lumOff val="95000"/>
              </a:schemeClr>
            </a:gs>
            <a:gs pos="53000">
              <a:srgbClr val="E3F4FA"/>
            </a:gs>
            <a:gs pos="83000">
              <a:schemeClr val="accent4">
                <a:lumMod val="45000"/>
                <a:lumOff val="55000"/>
              </a:schemeClr>
            </a:gs>
            <a:gs pos="100000">
              <a:schemeClr val="accent4">
                <a:lumMod val="30000"/>
                <a:lumOff val="70000"/>
              </a:schemeClr>
            </a:gs>
          </a:gsLst>
          <a:lin ang="48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BDE9BA-E687-2CA7-C680-56A2B494D1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57447" y="3642162"/>
            <a:ext cx="9477105" cy="1137376"/>
          </a:xfrm>
        </p:spPr>
        <p:txBody>
          <a:bodyPr>
            <a:noAutofit/>
          </a:bodyPr>
          <a:lstStyle/>
          <a:p>
            <a:pPr algn="ctr"/>
            <a:r>
              <a:rPr lang="en-US" sz="6000" dirty="0">
                <a:solidFill>
                  <a:srgbClr val="F99D25"/>
                </a:solidFill>
              </a:rPr>
              <a:t>Differences between </a:t>
            </a:r>
            <a:br>
              <a:rPr lang="en-US" sz="6000" dirty="0">
                <a:solidFill>
                  <a:srgbClr val="F99D25"/>
                </a:solidFill>
              </a:rPr>
            </a:br>
            <a:r>
              <a:rPr lang="en-US" sz="6000" dirty="0">
                <a:solidFill>
                  <a:srgbClr val="F99D25"/>
                </a:solidFill>
              </a:rPr>
              <a:t>ClientBase Online and Tres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4C553CE-6329-C628-C876-6C808B5AC76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39994" y="46330"/>
            <a:ext cx="3542638" cy="2564246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E76F595B-D23E-854A-FB23-6A16DA61935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767" y="824708"/>
            <a:ext cx="5000433" cy="17858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279858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D3C0BDFE-4004-56FF-15D5-B3EE0F470852}"/>
              </a:ext>
            </a:extLst>
          </p:cNvPr>
          <p:cNvSpPr txBox="1"/>
          <p:nvPr/>
        </p:nvSpPr>
        <p:spPr>
          <a:xfrm>
            <a:off x="375694" y="314632"/>
            <a:ext cx="4363454" cy="7682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b="1" dirty="0"/>
              <a:t>CBO Travel History in a Leisure Profile:</a:t>
            </a:r>
          </a:p>
          <a:p>
            <a:endParaRPr lang="en-US" b="1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FE97D10-7CAB-E4AF-86E2-195895F78DF0}"/>
              </a:ext>
            </a:extLst>
          </p:cNvPr>
          <p:cNvSpPr txBox="1"/>
          <p:nvPr/>
        </p:nvSpPr>
        <p:spPr>
          <a:xfrm>
            <a:off x="6096000" y="314631"/>
            <a:ext cx="3806283" cy="7682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b="1" dirty="0"/>
              <a:t>Tres Payments in a Client Profile:</a:t>
            </a:r>
          </a:p>
          <a:p>
            <a:endParaRPr lang="en-US" b="1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F5D2B3D6-2174-2AD8-1A66-4348AE124D48}"/>
              </a:ext>
            </a:extLst>
          </p:cNvPr>
          <p:cNvCxnSpPr/>
          <p:nvPr/>
        </p:nvCxnSpPr>
        <p:spPr>
          <a:xfrm>
            <a:off x="5712542" y="157317"/>
            <a:ext cx="0" cy="629264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" name="Picture 1" descr="A screenshot of a computer&#10;&#10;Description automatically generated">
            <a:extLst>
              <a:ext uri="{FF2B5EF4-FFF2-40B4-BE49-F238E27FC236}">
                <a16:creationId xmlns:a16="http://schemas.microsoft.com/office/drawing/2014/main" id="{9F972523-5658-933D-51F0-C4DD7DAE7B1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0" y="969800"/>
            <a:ext cx="5928850" cy="2383068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3" name="Picture 2" descr="A screenshot of a computer&#10;&#10;Description automatically generated">
            <a:extLst>
              <a:ext uri="{FF2B5EF4-FFF2-40B4-BE49-F238E27FC236}">
                <a16:creationId xmlns:a16="http://schemas.microsoft.com/office/drawing/2014/main" id="{117091EB-169B-896C-BED8-C6E743E9459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87" t="270" r="15852" b="-270"/>
          <a:stretch/>
        </p:blipFill>
        <p:spPr>
          <a:xfrm>
            <a:off x="375694" y="966883"/>
            <a:ext cx="5064856" cy="3643617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7F1D882-1FD6-06CE-7DE6-8253704DE09E}"/>
              </a:ext>
            </a:extLst>
          </p:cNvPr>
          <p:cNvSpPr txBox="1"/>
          <p:nvPr/>
        </p:nvSpPr>
        <p:spPr>
          <a:xfrm>
            <a:off x="6479459" y="5565034"/>
            <a:ext cx="499550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Related Article:</a:t>
            </a:r>
          </a:p>
          <a:p>
            <a:r>
              <a:rPr lang="en-US" dirty="0">
                <a:hlinkClick r:id="rId4"/>
              </a:rPr>
              <a:t>Client Payments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853939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D3C0BDFE-4004-56FF-15D5-B3EE0F470852}"/>
              </a:ext>
            </a:extLst>
          </p:cNvPr>
          <p:cNvSpPr txBox="1"/>
          <p:nvPr/>
        </p:nvSpPr>
        <p:spPr>
          <a:xfrm>
            <a:off x="375694" y="314632"/>
            <a:ext cx="4363454" cy="7682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b="1" dirty="0"/>
              <a:t>CBO Live Connect :</a:t>
            </a:r>
          </a:p>
          <a:p>
            <a:endParaRPr lang="en-US" b="1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FE97D10-7CAB-E4AF-86E2-195895F78DF0}"/>
              </a:ext>
            </a:extLst>
          </p:cNvPr>
          <p:cNvSpPr txBox="1"/>
          <p:nvPr/>
        </p:nvSpPr>
        <p:spPr>
          <a:xfrm>
            <a:off x="5899355" y="314631"/>
            <a:ext cx="3399893" cy="7682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b="1" dirty="0"/>
              <a:t>Tres Direct Connect:</a:t>
            </a:r>
          </a:p>
          <a:p>
            <a:endParaRPr lang="en-US" b="1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F5D2B3D6-2174-2AD8-1A66-4348AE124D48}"/>
              </a:ext>
            </a:extLst>
          </p:cNvPr>
          <p:cNvCxnSpPr/>
          <p:nvPr/>
        </p:nvCxnSpPr>
        <p:spPr>
          <a:xfrm>
            <a:off x="5712542" y="157317"/>
            <a:ext cx="0" cy="629264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4" name="Picture 3">
            <a:extLst>
              <a:ext uri="{FF2B5EF4-FFF2-40B4-BE49-F238E27FC236}">
                <a16:creationId xmlns:a16="http://schemas.microsoft.com/office/drawing/2014/main" id="{48CFB7D4-C7DC-CF25-AC00-D3D8ACC62C5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5971"/>
          <a:stretch/>
        </p:blipFill>
        <p:spPr>
          <a:xfrm>
            <a:off x="5919018" y="776749"/>
            <a:ext cx="5979594" cy="2192593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E6657519-B810-92DC-6CFC-B86D7EAFCF5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87562" y="3173623"/>
            <a:ext cx="2842506" cy="218713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5BFB1AA0-29AD-DA8C-071C-5449F511141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5694" y="698774"/>
            <a:ext cx="4569930" cy="2904916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FF26C73C-CB7F-041B-FE82-4C4330A6086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5746" y="3764313"/>
            <a:ext cx="3989825" cy="2863983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60975D23-C024-8F50-5097-82E9602EC8D8}"/>
              </a:ext>
            </a:extLst>
          </p:cNvPr>
          <p:cNvSpPr txBox="1"/>
          <p:nvPr/>
        </p:nvSpPr>
        <p:spPr>
          <a:xfrm>
            <a:off x="6530747" y="5565034"/>
            <a:ext cx="499550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Related Article:</a:t>
            </a:r>
          </a:p>
          <a:p>
            <a:r>
              <a:rPr lang="en-US" dirty="0">
                <a:hlinkClick r:id="rId6"/>
              </a:rPr>
              <a:t>Direct Connect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878734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screenshot of a computer&#10;&#10;Description automatically generated">
            <a:extLst>
              <a:ext uri="{FF2B5EF4-FFF2-40B4-BE49-F238E27FC236}">
                <a16:creationId xmlns:a16="http://schemas.microsoft.com/office/drawing/2014/main" id="{1B6C6DE4-5891-10FF-78EB-38E1B0AF3FC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175" r="3681"/>
          <a:stretch/>
        </p:blipFill>
        <p:spPr bwMode="auto">
          <a:xfrm>
            <a:off x="375694" y="993058"/>
            <a:ext cx="5109916" cy="3598606"/>
          </a:xfrm>
          <a:prstGeom prst="rect">
            <a:avLst/>
          </a:prstGeom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Picture 4" descr="A screenshot of a computer&#10;&#10;Description automatically generated">
            <a:extLst>
              <a:ext uri="{FF2B5EF4-FFF2-40B4-BE49-F238E27FC236}">
                <a16:creationId xmlns:a16="http://schemas.microsoft.com/office/drawing/2014/main" id="{D3E6D247-6507-E0EB-0773-AF85AAB0F11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8252" r="3530" b="6780"/>
          <a:stretch/>
        </p:blipFill>
        <p:spPr bwMode="auto">
          <a:xfrm>
            <a:off x="5876958" y="913048"/>
            <a:ext cx="6039738" cy="2547907"/>
          </a:xfrm>
          <a:prstGeom prst="rect">
            <a:avLst/>
          </a:prstGeom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Picture 5" descr="A screenshot of a computer&#10;&#10;Description automatically generated">
            <a:extLst>
              <a:ext uri="{FF2B5EF4-FFF2-40B4-BE49-F238E27FC236}">
                <a16:creationId xmlns:a16="http://schemas.microsoft.com/office/drawing/2014/main" id="{CDC082CC-15C3-3803-275A-B5AD36484B3C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2795" t="1781" r="1255"/>
          <a:stretch/>
        </p:blipFill>
        <p:spPr bwMode="auto">
          <a:xfrm>
            <a:off x="6752693" y="3429000"/>
            <a:ext cx="5240594" cy="2100580"/>
          </a:xfrm>
          <a:prstGeom prst="rect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D3C0BDFE-4004-56FF-15D5-B3EE0F470852}"/>
              </a:ext>
            </a:extLst>
          </p:cNvPr>
          <p:cNvSpPr txBox="1"/>
          <p:nvPr/>
        </p:nvSpPr>
        <p:spPr>
          <a:xfrm>
            <a:off x="375694" y="314632"/>
            <a:ext cx="33998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CBO Leisure Profile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FE97D10-7CAB-E4AF-86E2-195895F78DF0}"/>
              </a:ext>
            </a:extLst>
          </p:cNvPr>
          <p:cNvSpPr txBox="1"/>
          <p:nvPr/>
        </p:nvSpPr>
        <p:spPr>
          <a:xfrm>
            <a:off x="5876958" y="314632"/>
            <a:ext cx="33998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Tres Client Profile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F5D2B3D6-2174-2AD8-1A66-4348AE124D48}"/>
              </a:ext>
            </a:extLst>
          </p:cNvPr>
          <p:cNvCxnSpPr/>
          <p:nvPr/>
        </p:nvCxnSpPr>
        <p:spPr>
          <a:xfrm>
            <a:off x="5712542" y="157317"/>
            <a:ext cx="0" cy="629264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291F6CF6-C54F-3669-3D16-20FE53969CFA}"/>
              </a:ext>
            </a:extLst>
          </p:cNvPr>
          <p:cNvSpPr txBox="1"/>
          <p:nvPr/>
        </p:nvSpPr>
        <p:spPr>
          <a:xfrm>
            <a:off x="6096000" y="5803631"/>
            <a:ext cx="46506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Related Article:</a:t>
            </a:r>
          </a:p>
          <a:p>
            <a:r>
              <a:rPr lang="en-US" dirty="0">
                <a:hlinkClick r:id="rId5"/>
              </a:rPr>
              <a:t>Clients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13946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D3C0BDFE-4004-56FF-15D5-B3EE0F470852}"/>
              </a:ext>
            </a:extLst>
          </p:cNvPr>
          <p:cNvSpPr txBox="1"/>
          <p:nvPr/>
        </p:nvSpPr>
        <p:spPr>
          <a:xfrm>
            <a:off x="277371" y="314630"/>
            <a:ext cx="38039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CBO Travelers in a Leisure Profile: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FE97D10-7CAB-E4AF-86E2-195895F78DF0}"/>
              </a:ext>
            </a:extLst>
          </p:cNvPr>
          <p:cNvSpPr txBox="1"/>
          <p:nvPr/>
        </p:nvSpPr>
        <p:spPr>
          <a:xfrm>
            <a:off x="6056672" y="314631"/>
            <a:ext cx="37006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Tres Travelers in a Client Profile: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F5D2B3D6-2174-2AD8-1A66-4348AE124D48}"/>
              </a:ext>
            </a:extLst>
          </p:cNvPr>
          <p:cNvCxnSpPr/>
          <p:nvPr/>
        </p:nvCxnSpPr>
        <p:spPr>
          <a:xfrm>
            <a:off x="5712542" y="157317"/>
            <a:ext cx="0" cy="629264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" name="Picture 1" descr="A screenshot of a computer&#10;&#10;Description automatically generated">
            <a:extLst>
              <a:ext uri="{FF2B5EF4-FFF2-40B4-BE49-F238E27FC236}">
                <a16:creationId xmlns:a16="http://schemas.microsoft.com/office/drawing/2014/main" id="{6DB5790A-08BA-4941-639E-33D7BD9F1A9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525"/>
          <a:stretch/>
        </p:blipFill>
        <p:spPr>
          <a:xfrm>
            <a:off x="277371" y="1006937"/>
            <a:ext cx="5209916" cy="359576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3" name="Picture 2" descr="A screenshot of a computer&#10;&#10;Description automatically generated">
            <a:extLst>
              <a:ext uri="{FF2B5EF4-FFF2-40B4-BE49-F238E27FC236}">
                <a16:creationId xmlns:a16="http://schemas.microsoft.com/office/drawing/2014/main" id="{535F7F06-165F-1C46-A3B2-A44A5757C47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71029" y="1006937"/>
            <a:ext cx="5943600" cy="2140585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F5AA7639-214E-AB00-1702-E0E515C166D8}"/>
              </a:ext>
            </a:extLst>
          </p:cNvPr>
          <p:cNvSpPr txBox="1"/>
          <p:nvPr/>
        </p:nvSpPr>
        <p:spPr>
          <a:xfrm>
            <a:off x="6164826" y="5458676"/>
            <a:ext cx="465065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Related Articles: </a:t>
            </a:r>
            <a:endParaRPr lang="en-US" dirty="0">
              <a:hlinkClick r:id="rId4"/>
            </a:endParaRPr>
          </a:p>
          <a:p>
            <a:r>
              <a:rPr lang="en-US" dirty="0">
                <a:hlinkClick r:id="rId4"/>
              </a:rPr>
              <a:t>Travelers</a:t>
            </a:r>
            <a:endParaRPr lang="en-US" dirty="0"/>
          </a:p>
          <a:p>
            <a:r>
              <a:rPr lang="en-US" dirty="0">
                <a:hlinkClick r:id="rId5"/>
              </a:rPr>
              <a:t>Linking Clients and Travelers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62848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D3C0BDFE-4004-56FF-15D5-B3EE0F470852}"/>
              </a:ext>
            </a:extLst>
          </p:cNvPr>
          <p:cNvSpPr txBox="1"/>
          <p:nvPr/>
        </p:nvSpPr>
        <p:spPr>
          <a:xfrm>
            <a:off x="375694" y="314632"/>
            <a:ext cx="4363454" cy="7682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b="1" dirty="0"/>
              <a:t>CBO Res Cards in a Leisure Profile:</a:t>
            </a:r>
          </a:p>
          <a:p>
            <a:endParaRPr lang="en-US" b="1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FE97D10-7CAB-E4AF-86E2-195895F78DF0}"/>
              </a:ext>
            </a:extLst>
          </p:cNvPr>
          <p:cNvSpPr txBox="1"/>
          <p:nvPr/>
        </p:nvSpPr>
        <p:spPr>
          <a:xfrm>
            <a:off x="5882148" y="329443"/>
            <a:ext cx="33998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Tres Trips in a Client Profile: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F5D2B3D6-2174-2AD8-1A66-4348AE124D48}"/>
              </a:ext>
            </a:extLst>
          </p:cNvPr>
          <p:cNvCxnSpPr/>
          <p:nvPr/>
        </p:nvCxnSpPr>
        <p:spPr>
          <a:xfrm>
            <a:off x="5712542" y="157317"/>
            <a:ext cx="0" cy="629264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4" name="Picture 3" descr="A screenshot of a computer&#10;&#10;Description automatically generated">
            <a:extLst>
              <a:ext uri="{FF2B5EF4-FFF2-40B4-BE49-F238E27FC236}">
                <a16:creationId xmlns:a16="http://schemas.microsoft.com/office/drawing/2014/main" id="{E4A9E9E4-DFCC-55DB-3E75-EB7A98540E0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82148" y="960963"/>
            <a:ext cx="6094310" cy="2118902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5" name="Picture 4" descr="A screenshot of a computer&#10;&#10;Description automatically generated">
            <a:extLst>
              <a:ext uri="{FF2B5EF4-FFF2-40B4-BE49-F238E27FC236}">
                <a16:creationId xmlns:a16="http://schemas.microsoft.com/office/drawing/2014/main" id="{FE8F6DF3-A16C-E71C-4662-11F8F0747A7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6587" y="960963"/>
            <a:ext cx="5033182" cy="3266908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C922658F-FA42-4AD2-0A39-EA3F714B88E5}"/>
              </a:ext>
            </a:extLst>
          </p:cNvPr>
          <p:cNvSpPr txBox="1"/>
          <p:nvPr/>
        </p:nvSpPr>
        <p:spPr>
          <a:xfrm>
            <a:off x="6234041" y="5605227"/>
            <a:ext cx="5436848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Related Articles: </a:t>
            </a:r>
            <a:endParaRPr lang="en-US" dirty="0">
              <a:hlinkClick r:id="rId4"/>
            </a:endParaRPr>
          </a:p>
          <a:p>
            <a:r>
              <a:rPr lang="en-US" dirty="0">
                <a:hlinkClick r:id="rId5"/>
              </a:rPr>
              <a:t>Client Trips </a:t>
            </a:r>
            <a:endParaRPr lang="en-US" dirty="0"/>
          </a:p>
          <a:p>
            <a:r>
              <a:rPr lang="en-US" dirty="0">
                <a:hlinkClick r:id="rId6"/>
              </a:rPr>
              <a:t>Trips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757334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D3C0BDFE-4004-56FF-15D5-B3EE0F470852}"/>
              </a:ext>
            </a:extLst>
          </p:cNvPr>
          <p:cNvSpPr txBox="1"/>
          <p:nvPr/>
        </p:nvSpPr>
        <p:spPr>
          <a:xfrm>
            <a:off x="375694" y="314632"/>
            <a:ext cx="4363454" cy="375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b="1" dirty="0"/>
              <a:t>CBO Res Card: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FE97D10-7CAB-E4AF-86E2-195895F78DF0}"/>
              </a:ext>
            </a:extLst>
          </p:cNvPr>
          <p:cNvSpPr txBox="1"/>
          <p:nvPr/>
        </p:nvSpPr>
        <p:spPr>
          <a:xfrm>
            <a:off x="5928147" y="314632"/>
            <a:ext cx="33998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Tres Trip: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F5D2B3D6-2174-2AD8-1A66-4348AE124D48}"/>
              </a:ext>
            </a:extLst>
          </p:cNvPr>
          <p:cNvCxnSpPr/>
          <p:nvPr/>
        </p:nvCxnSpPr>
        <p:spPr>
          <a:xfrm>
            <a:off x="5712542" y="157317"/>
            <a:ext cx="0" cy="629264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9" name="Picture 8">
            <a:extLst>
              <a:ext uri="{FF2B5EF4-FFF2-40B4-BE49-F238E27FC236}">
                <a16:creationId xmlns:a16="http://schemas.microsoft.com/office/drawing/2014/main" id="{FB1DE1E6-67C0-9E6D-2002-D5407D79C4E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14592" y="765378"/>
            <a:ext cx="5346815" cy="2027789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09879B5C-E52F-3738-957F-AD6D9A1AD6C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1307" t="18154" r="2480"/>
          <a:stretch/>
        </p:blipFill>
        <p:spPr>
          <a:xfrm>
            <a:off x="6390247" y="3162131"/>
            <a:ext cx="4795503" cy="1982061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4B61ADB4-55EC-05F0-1A5B-1FEAEE70460A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2947"/>
          <a:stretch/>
        </p:blipFill>
        <p:spPr>
          <a:xfrm>
            <a:off x="443820" y="765378"/>
            <a:ext cx="4786942" cy="3387784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673CA592-E779-79E8-CE4C-0E265BFD8339}"/>
              </a:ext>
            </a:extLst>
          </p:cNvPr>
          <p:cNvSpPr txBox="1"/>
          <p:nvPr/>
        </p:nvSpPr>
        <p:spPr>
          <a:xfrm>
            <a:off x="6390247" y="5620038"/>
            <a:ext cx="499550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Related Article: </a:t>
            </a:r>
            <a:endParaRPr lang="en-US" dirty="0">
              <a:hlinkClick r:id="rId5"/>
            </a:endParaRPr>
          </a:p>
          <a:p>
            <a:r>
              <a:rPr lang="en-US" dirty="0">
                <a:hlinkClick r:id="rId6"/>
              </a:rPr>
              <a:t>Trips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65551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D3C0BDFE-4004-56FF-15D5-B3EE0F470852}"/>
              </a:ext>
            </a:extLst>
          </p:cNvPr>
          <p:cNvSpPr txBox="1"/>
          <p:nvPr/>
        </p:nvSpPr>
        <p:spPr>
          <a:xfrm>
            <a:off x="375694" y="314632"/>
            <a:ext cx="4363454" cy="375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b="1" dirty="0"/>
              <a:t>CBO Reservations: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FE97D10-7CAB-E4AF-86E2-195895F78DF0}"/>
              </a:ext>
            </a:extLst>
          </p:cNvPr>
          <p:cNvSpPr txBox="1"/>
          <p:nvPr/>
        </p:nvSpPr>
        <p:spPr>
          <a:xfrm>
            <a:off x="5928147" y="314632"/>
            <a:ext cx="33998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Tres Reservations: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F5D2B3D6-2174-2AD8-1A66-4348AE124D48}"/>
              </a:ext>
            </a:extLst>
          </p:cNvPr>
          <p:cNvCxnSpPr/>
          <p:nvPr/>
        </p:nvCxnSpPr>
        <p:spPr>
          <a:xfrm>
            <a:off x="5712542" y="157317"/>
            <a:ext cx="0" cy="629264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TextBox 2">
            <a:extLst>
              <a:ext uri="{FF2B5EF4-FFF2-40B4-BE49-F238E27FC236}">
                <a16:creationId xmlns:a16="http://schemas.microsoft.com/office/drawing/2014/main" id="{673CA592-E779-79E8-CE4C-0E265BFD8339}"/>
              </a:ext>
            </a:extLst>
          </p:cNvPr>
          <p:cNvSpPr txBox="1"/>
          <p:nvPr/>
        </p:nvSpPr>
        <p:spPr>
          <a:xfrm>
            <a:off x="6390247" y="5620038"/>
            <a:ext cx="499550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Related Article: </a:t>
            </a:r>
            <a:endParaRPr lang="en-US" dirty="0">
              <a:hlinkClick r:id="rId2"/>
            </a:endParaRPr>
          </a:p>
          <a:p>
            <a:r>
              <a:rPr lang="en-US" dirty="0">
                <a:hlinkClick r:id="rId3"/>
              </a:rPr>
              <a:t>Reservations</a:t>
            </a:r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989C73C-C6E9-6B40-0870-2D88249DE96E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016" t="2681" r="3081" b="3178"/>
          <a:stretch/>
        </p:blipFill>
        <p:spPr>
          <a:xfrm>
            <a:off x="6426803" y="3189946"/>
            <a:ext cx="4781963" cy="2257053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B1931DCB-76D7-EBC4-7A80-521B56D56E9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8335" y="855407"/>
            <a:ext cx="4771912" cy="2931378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BD3507FD-9306-D073-2BB5-48E4ACAAD5A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06245" y="3962244"/>
            <a:ext cx="3618272" cy="2581123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8F5CA518-F52D-D3BA-2522-C28879C72F3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928147" y="969264"/>
            <a:ext cx="6096000" cy="1635838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8882297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D3C0BDFE-4004-56FF-15D5-B3EE0F470852}"/>
              </a:ext>
            </a:extLst>
          </p:cNvPr>
          <p:cNvSpPr txBox="1"/>
          <p:nvPr/>
        </p:nvSpPr>
        <p:spPr>
          <a:xfrm>
            <a:off x="170765" y="196647"/>
            <a:ext cx="4363454" cy="375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b="1" dirty="0"/>
              <a:t>CBO Service Providers: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FE97D10-7CAB-E4AF-86E2-195895F78DF0}"/>
              </a:ext>
            </a:extLst>
          </p:cNvPr>
          <p:cNvSpPr txBox="1"/>
          <p:nvPr/>
        </p:nvSpPr>
        <p:spPr>
          <a:xfrm>
            <a:off x="5849123" y="196647"/>
            <a:ext cx="3399893" cy="375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b="1" dirty="0"/>
              <a:t>Tres Sub-Reservations: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F5D2B3D6-2174-2AD8-1A66-4348AE124D48}"/>
              </a:ext>
            </a:extLst>
          </p:cNvPr>
          <p:cNvCxnSpPr/>
          <p:nvPr/>
        </p:nvCxnSpPr>
        <p:spPr>
          <a:xfrm>
            <a:off x="5712542" y="157317"/>
            <a:ext cx="0" cy="629264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4" name="Picture 3">
            <a:extLst>
              <a:ext uri="{FF2B5EF4-FFF2-40B4-BE49-F238E27FC236}">
                <a16:creationId xmlns:a16="http://schemas.microsoft.com/office/drawing/2014/main" id="{9EA3FE56-1B18-975C-A3AD-6E65A02D7A1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39516"/>
          <a:stretch/>
        </p:blipFill>
        <p:spPr>
          <a:xfrm>
            <a:off x="5934756" y="3429000"/>
            <a:ext cx="5821438" cy="1577588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8F4F450E-368F-00CF-EA67-54920730AB7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0765" y="797255"/>
            <a:ext cx="5430719" cy="3076655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88A90094-3B7D-3056-7E67-BED2A023BA8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945" t="65099" r="1951"/>
          <a:stretch/>
        </p:blipFill>
        <p:spPr>
          <a:xfrm>
            <a:off x="170765" y="3959820"/>
            <a:ext cx="5319564" cy="1693728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A36D36E3-EC1B-312D-3EE3-1B2656F86B6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49123" y="797255"/>
            <a:ext cx="5992704" cy="2106916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788C585D-A7FB-0D55-1864-943BA69A6037}"/>
              </a:ext>
            </a:extLst>
          </p:cNvPr>
          <p:cNvSpPr txBox="1"/>
          <p:nvPr/>
        </p:nvSpPr>
        <p:spPr>
          <a:xfrm>
            <a:off x="6390247" y="5620038"/>
            <a:ext cx="499550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Related Article:</a:t>
            </a:r>
          </a:p>
          <a:p>
            <a:r>
              <a:rPr lang="en-US" dirty="0">
                <a:hlinkClick r:id="rId6"/>
              </a:rPr>
              <a:t>Sub Reservations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384827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D3C0BDFE-4004-56FF-15D5-B3EE0F470852}"/>
              </a:ext>
            </a:extLst>
          </p:cNvPr>
          <p:cNvSpPr txBox="1"/>
          <p:nvPr/>
        </p:nvSpPr>
        <p:spPr>
          <a:xfrm>
            <a:off x="375694" y="314632"/>
            <a:ext cx="4363454" cy="7682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b="1" dirty="0"/>
              <a:t>CBO Invoice:</a:t>
            </a:r>
          </a:p>
          <a:p>
            <a:endParaRPr lang="en-US" b="1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FE97D10-7CAB-E4AF-86E2-195895F78DF0}"/>
              </a:ext>
            </a:extLst>
          </p:cNvPr>
          <p:cNvSpPr txBox="1"/>
          <p:nvPr/>
        </p:nvSpPr>
        <p:spPr>
          <a:xfrm>
            <a:off x="6096000" y="314631"/>
            <a:ext cx="3399893" cy="7682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b="1" dirty="0"/>
              <a:t>Tres Trip Statement:</a:t>
            </a:r>
          </a:p>
          <a:p>
            <a:endParaRPr lang="en-US" b="1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F5D2B3D6-2174-2AD8-1A66-4348AE124D48}"/>
              </a:ext>
            </a:extLst>
          </p:cNvPr>
          <p:cNvCxnSpPr/>
          <p:nvPr/>
        </p:nvCxnSpPr>
        <p:spPr>
          <a:xfrm>
            <a:off x="5712542" y="157317"/>
            <a:ext cx="0" cy="629264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" name="Picture 2">
            <a:extLst>
              <a:ext uri="{FF2B5EF4-FFF2-40B4-BE49-F238E27FC236}">
                <a16:creationId xmlns:a16="http://schemas.microsoft.com/office/drawing/2014/main" id="{E47C8610-05C3-186D-EDFB-EE57560E110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853" b="-1"/>
          <a:stretch/>
        </p:blipFill>
        <p:spPr>
          <a:xfrm>
            <a:off x="555678" y="776749"/>
            <a:ext cx="4566927" cy="2969342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5325FF32-A508-31F2-2514-1344C014CF3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5678" y="3934605"/>
            <a:ext cx="4566926" cy="2608763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AD8DD1CC-35FB-56A2-667A-3FD4DCAC8374}"/>
              </a:ext>
            </a:extLst>
          </p:cNvPr>
          <p:cNvSpPr txBox="1"/>
          <p:nvPr/>
        </p:nvSpPr>
        <p:spPr>
          <a:xfrm>
            <a:off x="6381134" y="5574581"/>
            <a:ext cx="499550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Related Article:</a:t>
            </a:r>
          </a:p>
          <a:p>
            <a:r>
              <a:rPr lang="en-US" dirty="0">
                <a:hlinkClick r:id="rId4"/>
              </a:rPr>
              <a:t>Trip Statement</a:t>
            </a: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10522D3-C87A-9F88-53D0-EF9831828EF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39636" y="836543"/>
            <a:ext cx="6184724" cy="2205952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40488266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D3C0BDFE-4004-56FF-15D5-B3EE0F470852}"/>
              </a:ext>
            </a:extLst>
          </p:cNvPr>
          <p:cNvSpPr txBox="1"/>
          <p:nvPr/>
        </p:nvSpPr>
        <p:spPr>
          <a:xfrm>
            <a:off x="375694" y="314632"/>
            <a:ext cx="4363454" cy="7682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b="1" dirty="0"/>
              <a:t>CBO Invoices in a Res Card:</a:t>
            </a:r>
          </a:p>
          <a:p>
            <a:endParaRPr lang="en-US" b="1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FE97D10-7CAB-E4AF-86E2-195895F78DF0}"/>
              </a:ext>
            </a:extLst>
          </p:cNvPr>
          <p:cNvSpPr txBox="1"/>
          <p:nvPr/>
        </p:nvSpPr>
        <p:spPr>
          <a:xfrm>
            <a:off x="5855526" y="314631"/>
            <a:ext cx="3399893" cy="375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b="1" dirty="0"/>
              <a:t>Tres Payments in a Trip: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F5D2B3D6-2174-2AD8-1A66-4348AE124D48}"/>
              </a:ext>
            </a:extLst>
          </p:cNvPr>
          <p:cNvCxnSpPr/>
          <p:nvPr/>
        </p:nvCxnSpPr>
        <p:spPr>
          <a:xfrm>
            <a:off x="5712542" y="157317"/>
            <a:ext cx="0" cy="629264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5" name="Picture 4">
            <a:extLst>
              <a:ext uri="{FF2B5EF4-FFF2-40B4-BE49-F238E27FC236}">
                <a16:creationId xmlns:a16="http://schemas.microsoft.com/office/drawing/2014/main" id="{B9B3E215-4741-1DDC-0CA8-623EACDD64E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50" t="808" r="715" b="-808"/>
          <a:stretch/>
        </p:blipFill>
        <p:spPr>
          <a:xfrm>
            <a:off x="5855526" y="834055"/>
            <a:ext cx="6141961" cy="2204301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DA9A5D7C-71A0-020D-7951-38C36E04C01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6485" y="834055"/>
            <a:ext cx="5134736" cy="3079077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68E067ED-7D87-6D6E-AB45-26C94526F2F4}"/>
              </a:ext>
            </a:extLst>
          </p:cNvPr>
          <p:cNvSpPr txBox="1"/>
          <p:nvPr/>
        </p:nvSpPr>
        <p:spPr>
          <a:xfrm>
            <a:off x="6390247" y="5620038"/>
            <a:ext cx="499550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Related Article:</a:t>
            </a:r>
          </a:p>
          <a:p>
            <a:r>
              <a:rPr lang="en-US" dirty="0">
                <a:hlinkClick r:id="rId4"/>
              </a:rPr>
              <a:t>Trip Payments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3372303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186</TotalTime>
  <Words>156</Words>
  <Application>Microsoft Office PowerPoint</Application>
  <PresentationFormat>Widescreen</PresentationFormat>
  <Paragraphs>43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5" baseType="lpstr">
      <vt:lpstr>Aptos</vt:lpstr>
      <vt:lpstr>Aptos Display</vt:lpstr>
      <vt:lpstr>Arial</vt:lpstr>
      <vt:lpstr>Office Theme</vt:lpstr>
      <vt:lpstr>Differences between  ClientBase Online and Tres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Tres Technologies</dc:creator>
  <cp:lastModifiedBy>Beth Vollmar</cp:lastModifiedBy>
  <cp:revision>7</cp:revision>
  <dcterms:created xsi:type="dcterms:W3CDTF">2024-06-10T13:31:57Z</dcterms:created>
  <dcterms:modified xsi:type="dcterms:W3CDTF">2026-04-20T13:46:47Z</dcterms:modified>
</cp:coreProperties>
</file>