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4" r:id="rId6"/>
    <p:sldId id="265" r:id="rId7"/>
    <p:sldId id="262" r:id="rId8"/>
    <p:sldId id="261" r:id="rId9"/>
    <p:sldId id="260" r:id="rId10"/>
    <p:sldId id="25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h+7XC+OQC5+ZCqtzTKSyA==" hashData="t07dezgcxVrksc9BhK3uLZ57j8S8JC1pKgmNkgHuhUMTpHsgf1zeMH9Wc6gDn9JFXfGIT2zdmxHIHKeLrdXop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E883F-2BC9-4E73-8E6D-D5AEB5FE3529}" v="9" dt="2024-06-13T15:07:38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B51D-72F4-5E64-4AAD-F858A351E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1B2EA-254A-3090-5310-8CC4D1668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B45AA-D434-9C69-4C24-2AF2172F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3FE87-4A09-A295-CE0F-28D5972A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A7D57-0F58-E925-4BFC-8314CAAF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68C0-E448-C71B-79E9-10113F61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8006C-290D-0D95-3209-CD753A500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87312-4EB7-4C38-8A10-A4754C5E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DE96D-7593-C00F-D808-34E3BCFB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86967-2C1B-1788-EBA1-0873A0DA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5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D65DA-B37C-241F-D1A6-8E84EDA54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F6691-7D65-8FF4-2F3F-4ECB56C23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6B57D-5DAA-67D6-F7C2-3DE70119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600A5-5130-DEF4-E018-0B26856F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3853A-DC46-A27C-E271-B44FEE89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6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D9BE-5530-425F-58C9-BCE60B7C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3DBBC-F396-E7E3-57EB-CC283D7DF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EDE7E-1A1A-5D55-2ED6-04A0D2D1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0ADF-C7BA-8E93-55B7-EA00A4C2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3E7CB-87C9-FF8E-B4C8-78165D92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6E0D-0405-1658-35DB-2C1C83B7C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91014-D28B-4666-FE76-F5A79268F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CD8A9-C3FD-2F53-7DC5-ECA4C39B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0BA8C-0441-8506-CEB1-1A20F72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03021-2D39-1A01-3063-AEA79E53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CFBA-9F7A-B450-ADA0-C131B60E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8413-0345-93F0-0247-6143D5BE0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EF0B1-A8B7-96C1-14BF-232523C93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D6AFD-E2A5-C81D-B4CA-5E360B5C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B5BA6-29B3-1ABE-49C2-6D64A7E9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F9FC0-0CF6-EB9D-6CC4-157926A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46A8-C6FF-53EA-50EA-880C3823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98D47-2353-8855-A421-3EBFF25C9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6DD98-7A8E-A3BA-3969-74516F85A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FF1CF-8FC9-A426-F4B9-04666F6D2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BCE53-BC10-E00A-A191-BB958B902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54E19-AA42-1C4E-F3C6-376F47AFE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F7EBC-CA3E-DC39-838E-5838838D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96B63C-B78E-69CB-058F-A8FB9622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0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23A-AB49-3BAA-4C5A-671E967F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D3D4B-9009-608D-CB4C-F78720F4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20FA9-243A-75AC-A09D-402E8B8FD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AB490-1863-45D4-750C-8A980693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3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D5535-5F06-7625-FE07-EB01B62A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A7F8C-338A-2695-285C-F6C4FADB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9D9C4-4FBE-CD37-B773-1C80535E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CF1-026D-6620-C28D-9FB7AE11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97283-85B4-389C-E6D4-CCB5F70AB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89FF1-D57C-7BB7-ED44-A7BC03A32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CDD17-50AF-CD06-E1CB-8CFA397D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C04B9-19BA-D203-BBF7-8F769D15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BDA4D-BEB4-470F-12CC-08FD67CB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9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9C38-78CB-B53D-1B38-453D4365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1465A-59CA-19F7-BE09-7662C43ED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0CB07-BAE8-51DB-C64E-4EB1D7B12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B7A4B-F1B1-74B7-2CF9-54E372B9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25F99-1CA5-0F6E-8428-3283545B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27B53-D341-8B81-2C58-EFF710D7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236CF-4B1F-E75F-FD1F-6BC4989F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45382-3A10-ED34-948B-314302B26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FB802-CB79-20AF-FA12-208A62D25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4EBB9C-1E9B-4765-9556-3C87834C1E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C50CD-5B0C-EB76-43D7-3CE05541B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CF21E-0D5C-D21F-8178-98E648A4E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78AAA2-679E-4ECC-80E9-D4DAF437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9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restechnologieshelp.zendesk.com/hc/en-us/articles/4401991576339-Clients#h_01GBAP9VYR640QZY0S9DJTXKC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estechnologieshelp.zendesk.com/hc/en-us/sections/29552662212755-Direct-Connect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restechnologieshelp.zendesk.com/hc/en-us/articles/4401991576339-Clients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restechnologieshelp.zendesk.com/hc/en-us/articles/29582020944915-Linking-Clients-and-Travelers" TargetMode="External"/><Relationship Id="rId4" Type="http://schemas.openxmlformats.org/officeDocument/2006/relationships/hyperlink" Target="https://trestechnologieshelp.zendesk.com/hc/en-us/articles/4401990988563-Travel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estechnologieshelp.zendesk.com/hc/en-us/sections/29581212351123-Trips" TargetMode="External"/><Relationship Id="rId5" Type="http://schemas.openxmlformats.org/officeDocument/2006/relationships/hyperlink" Target="https://trestechnologieshelp.zendesk.com/hc/en-us/articles/4401991576339-Clients#h_01GBAPA0JGP063RW8PC1YE0JMH" TargetMode="External"/><Relationship Id="rId4" Type="http://schemas.openxmlformats.org/officeDocument/2006/relationships/hyperlink" Target="https://trestechnologieshelp.zendesk.com/hc/en-us/articles/4401990988563-Travel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estechnologieshelp.zendesk.com/hc/en-us/sections/29581212351123-Trips" TargetMode="External"/><Relationship Id="rId5" Type="http://schemas.openxmlformats.org/officeDocument/2006/relationships/hyperlink" Target="https://trestechnologieshelp.zendesk.com/hc/en-us/articles/4401990988563-Travelers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estechnologieshelp.zendesk.com/hc/en-us/sections/29581215246867-Reservations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trestechnologieshelp.zendesk.com/hc/en-us/articles/4401990988563-Traveler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estechnologieshelp.zendesk.com/hc/en-us/articles/29581740361619-Sub-Reservations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s://trestechnologieshelp.zendesk.com/hc/en-us/articles/6209876359827-Trip-Statem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restechnologieshelp.zendesk.com/hc/en-us/articles/29581430464915-Trip-Paym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53000">
              <a:srgbClr val="E3F4FA"/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E9BA-E687-2CA7-C680-56A2B494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3642162"/>
            <a:ext cx="9477105" cy="1137376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99D25"/>
                </a:solidFill>
              </a:rPr>
              <a:t>Differences between </a:t>
            </a:r>
            <a:br>
              <a:rPr lang="en-US" sz="6000" dirty="0">
                <a:solidFill>
                  <a:srgbClr val="F99D25"/>
                </a:solidFill>
              </a:rPr>
            </a:br>
            <a:r>
              <a:rPr lang="en-US" sz="6000" dirty="0">
                <a:solidFill>
                  <a:srgbClr val="F99D25"/>
                </a:solidFill>
              </a:rPr>
              <a:t>ClientBase Online and Tres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553CE-6329-C628-C876-6C808B5AC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994" y="46330"/>
            <a:ext cx="3542638" cy="25642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6F595B-D23E-854A-FB23-6A16DA619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7" y="824708"/>
            <a:ext cx="5000433" cy="17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9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375694" y="314632"/>
            <a:ext cx="4363454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CBO Travel History in a Leisure Profile:</a:t>
            </a:r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6096000" y="314631"/>
            <a:ext cx="3806283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Tres Payments in a Client Profile:</a:t>
            </a:r>
          </a:p>
          <a:p>
            <a:endParaRPr lang="en-US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F972523-5658-933D-51F0-C4DD7DAE7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9800"/>
            <a:ext cx="5928850" cy="23830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17091EB-169B-896C-BED8-C6E743E945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" t="270" r="15852" b="-270"/>
          <a:stretch/>
        </p:blipFill>
        <p:spPr>
          <a:xfrm>
            <a:off x="375694" y="966883"/>
            <a:ext cx="5064856" cy="36436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F1D882-1FD6-06CE-7DE6-8253704DE09E}"/>
              </a:ext>
            </a:extLst>
          </p:cNvPr>
          <p:cNvSpPr txBox="1"/>
          <p:nvPr/>
        </p:nvSpPr>
        <p:spPr>
          <a:xfrm>
            <a:off x="6479459" y="5565034"/>
            <a:ext cx="499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Article:</a:t>
            </a:r>
          </a:p>
          <a:p>
            <a:r>
              <a:rPr lang="en-US" dirty="0">
                <a:hlinkClick r:id="rId4"/>
              </a:rPr>
              <a:t>Client 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3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375694" y="314632"/>
            <a:ext cx="4363454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CBO Live Connect :</a:t>
            </a:r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5899355" y="314631"/>
            <a:ext cx="3399893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Tres Direct Connect:</a:t>
            </a:r>
          </a:p>
          <a:p>
            <a:endParaRPr lang="en-US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8CFB7D4-C7DC-CF25-AC00-D3D8ACC62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71"/>
          <a:stretch/>
        </p:blipFill>
        <p:spPr>
          <a:xfrm>
            <a:off x="5919018" y="776749"/>
            <a:ext cx="5979594" cy="21925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57519-B810-92DC-6CFC-B86D7EAFC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562" y="3173623"/>
            <a:ext cx="2842506" cy="21871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FB1AA0-29AD-DA8C-071C-5449F5111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94" y="698774"/>
            <a:ext cx="4569930" cy="29049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26C73C-CB7F-041B-FE82-4C4330A60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46" y="3764313"/>
            <a:ext cx="3989825" cy="28639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975D23-C024-8F50-5097-82E9602EC8D8}"/>
              </a:ext>
            </a:extLst>
          </p:cNvPr>
          <p:cNvSpPr txBox="1"/>
          <p:nvPr/>
        </p:nvSpPr>
        <p:spPr>
          <a:xfrm>
            <a:off x="6530747" y="5565034"/>
            <a:ext cx="499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Article:</a:t>
            </a:r>
          </a:p>
          <a:p>
            <a:r>
              <a:rPr lang="en-US" dirty="0">
                <a:hlinkClick r:id="rId6"/>
              </a:rPr>
              <a:t>Direct Connect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7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B6C6DE4-5891-10FF-78EB-38E1B0AF3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5" r="3681"/>
          <a:stretch/>
        </p:blipFill>
        <p:spPr bwMode="auto">
          <a:xfrm>
            <a:off x="375694" y="993058"/>
            <a:ext cx="5109916" cy="359860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3E6D247-6507-E0EB-0773-AF85AAB0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52" r="3530" b="6780"/>
          <a:stretch/>
        </p:blipFill>
        <p:spPr bwMode="auto">
          <a:xfrm>
            <a:off x="5876958" y="913048"/>
            <a:ext cx="6039738" cy="254790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DC082CC-15C3-3803-275A-B5AD36484B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95" t="1781" r="1255"/>
          <a:stretch/>
        </p:blipFill>
        <p:spPr bwMode="auto">
          <a:xfrm>
            <a:off x="6752693" y="3429000"/>
            <a:ext cx="5240594" cy="210058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375694" y="314632"/>
            <a:ext cx="339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CBO Leisure Profile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5876958" y="314632"/>
            <a:ext cx="339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Tres Client Profile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91F6CF6-C54F-3669-3D16-20FE53969CFA}"/>
              </a:ext>
            </a:extLst>
          </p:cNvPr>
          <p:cNvSpPr txBox="1"/>
          <p:nvPr/>
        </p:nvSpPr>
        <p:spPr>
          <a:xfrm>
            <a:off x="6096000" y="5803631"/>
            <a:ext cx="465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Related Article:</a:t>
            </a:r>
          </a:p>
          <a:p>
            <a:r>
              <a:rPr lang="en-US" dirty="0">
                <a:hlinkClick r:id="rId5"/>
              </a:rPr>
              <a:t>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9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277371" y="314630"/>
            <a:ext cx="38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CBO Travelers in a Leisure Profile: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6056672" y="314631"/>
            <a:ext cx="370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Tres Travelers in a Client Profile: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DB5790A-08BA-4941-639E-33D7BD9F1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5"/>
          <a:stretch/>
        </p:blipFill>
        <p:spPr>
          <a:xfrm>
            <a:off x="277371" y="1006937"/>
            <a:ext cx="5209916" cy="35957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35F7F06-165F-1C46-A3B2-A44A5757C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029" y="1006937"/>
            <a:ext cx="5943600" cy="21405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AA7639-214E-AB00-1702-E0E515C166D8}"/>
              </a:ext>
            </a:extLst>
          </p:cNvPr>
          <p:cNvSpPr txBox="1"/>
          <p:nvPr/>
        </p:nvSpPr>
        <p:spPr>
          <a:xfrm>
            <a:off x="6164826" y="5458676"/>
            <a:ext cx="4650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Related Articles: 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Travelers</a:t>
            </a:r>
            <a:endParaRPr lang="en-US" dirty="0"/>
          </a:p>
          <a:p>
            <a:r>
              <a:rPr lang="en-US" dirty="0">
                <a:hlinkClick r:id="rId5"/>
              </a:rPr>
              <a:t>Linking Clients and Travelers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8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375694" y="314632"/>
            <a:ext cx="4363454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CBO Res Cards in a Leisure Profile:</a:t>
            </a:r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5882148" y="329443"/>
            <a:ext cx="339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Tres Trips in a Client Profile: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4A9E9E4-DFCC-55DB-3E75-EB7A98540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48" y="960963"/>
            <a:ext cx="6094310" cy="2118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E8F6DF3-A16C-E71C-4662-11F8F0747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87" y="960963"/>
            <a:ext cx="5033182" cy="3266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22658F-FA42-4AD2-0A39-EA3F714B88E5}"/>
              </a:ext>
            </a:extLst>
          </p:cNvPr>
          <p:cNvSpPr txBox="1"/>
          <p:nvPr/>
        </p:nvSpPr>
        <p:spPr>
          <a:xfrm>
            <a:off x="6234041" y="5605227"/>
            <a:ext cx="5436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Articles: 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5"/>
              </a:rPr>
              <a:t>Client Trips </a:t>
            </a:r>
            <a:endParaRPr lang="en-US" dirty="0"/>
          </a:p>
          <a:p>
            <a:r>
              <a:rPr lang="en-US" dirty="0">
                <a:hlinkClick r:id="rId6"/>
              </a:rPr>
              <a:t>Trips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3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375694" y="314632"/>
            <a:ext cx="436345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CBO Res Card: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5928147" y="314632"/>
            <a:ext cx="339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Tres Trip: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B1DE1E6-67C0-9E6D-2002-D5407D79C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592" y="765378"/>
            <a:ext cx="5346815" cy="20277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879B5C-E52F-3738-957F-AD6D9A1AD6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7" t="18154" r="2480"/>
          <a:stretch/>
        </p:blipFill>
        <p:spPr>
          <a:xfrm>
            <a:off x="6390247" y="3162131"/>
            <a:ext cx="4795503" cy="19820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61ADB4-55EC-05F0-1A5B-1FEAEE704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7"/>
          <a:stretch/>
        </p:blipFill>
        <p:spPr>
          <a:xfrm>
            <a:off x="443820" y="765378"/>
            <a:ext cx="4786942" cy="33877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3CA592-E779-79E8-CE4C-0E265BFD8339}"/>
              </a:ext>
            </a:extLst>
          </p:cNvPr>
          <p:cNvSpPr txBox="1"/>
          <p:nvPr/>
        </p:nvSpPr>
        <p:spPr>
          <a:xfrm>
            <a:off x="6390247" y="5620038"/>
            <a:ext cx="499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Article: 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6"/>
              </a:rPr>
              <a:t>Trips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5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375694" y="314632"/>
            <a:ext cx="436345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CBO Reservations: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5928147" y="314632"/>
            <a:ext cx="339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Tres Reservations: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73CA592-E779-79E8-CE4C-0E265BFD8339}"/>
              </a:ext>
            </a:extLst>
          </p:cNvPr>
          <p:cNvSpPr txBox="1"/>
          <p:nvPr/>
        </p:nvSpPr>
        <p:spPr>
          <a:xfrm>
            <a:off x="6390247" y="5620038"/>
            <a:ext cx="499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Article: 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3"/>
              </a:rPr>
              <a:t>Reservations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9C73C-C6E9-6B40-0870-2D88249DE9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6" t="2681" r="3081" b="3178"/>
          <a:stretch/>
        </p:blipFill>
        <p:spPr>
          <a:xfrm>
            <a:off x="6426803" y="3189946"/>
            <a:ext cx="4781963" cy="22570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931DCB-76D7-EBC4-7A80-521B56D56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35" y="855407"/>
            <a:ext cx="4771912" cy="29313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3507FD-9306-D073-2BB5-48E4ACAAD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45" y="3962244"/>
            <a:ext cx="3618272" cy="2581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5CA518-F52D-D3BA-2522-C28879C72F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8147" y="969264"/>
            <a:ext cx="6096000" cy="16358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22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170765" y="196647"/>
            <a:ext cx="436345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CBO Service Providers: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5849123" y="196647"/>
            <a:ext cx="339989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Tres Sub-Reservations: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EA3FE56-1B18-975C-A3AD-6E65A02D7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516"/>
          <a:stretch/>
        </p:blipFill>
        <p:spPr>
          <a:xfrm>
            <a:off x="5934756" y="3429000"/>
            <a:ext cx="5821438" cy="1577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4F450E-368F-00CF-EA67-54920730A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65" y="797255"/>
            <a:ext cx="5430719" cy="30766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A90094-3B7D-3056-7E67-BED2A023BA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5" t="65099" r="1951"/>
          <a:stretch/>
        </p:blipFill>
        <p:spPr>
          <a:xfrm>
            <a:off x="170765" y="3959820"/>
            <a:ext cx="5319564" cy="16937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6D36E3-EC1B-312D-3EE3-1B2656F86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123" y="797255"/>
            <a:ext cx="5992704" cy="21069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8C585D-A7FB-0D55-1864-943BA69A6037}"/>
              </a:ext>
            </a:extLst>
          </p:cNvPr>
          <p:cNvSpPr txBox="1"/>
          <p:nvPr/>
        </p:nvSpPr>
        <p:spPr>
          <a:xfrm>
            <a:off x="6390247" y="5620038"/>
            <a:ext cx="499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Article:</a:t>
            </a:r>
          </a:p>
          <a:p>
            <a:r>
              <a:rPr lang="en-US" dirty="0">
                <a:hlinkClick r:id="rId6"/>
              </a:rPr>
              <a:t>Sub Reservations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4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375694" y="314632"/>
            <a:ext cx="4363454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CBO Invoice:</a:t>
            </a:r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6096000" y="314631"/>
            <a:ext cx="3399893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Tres Trip Statement:</a:t>
            </a:r>
          </a:p>
          <a:p>
            <a:endParaRPr lang="en-US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47C8610-05C3-186D-EDFB-EE57560E1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3" b="-1"/>
          <a:stretch/>
        </p:blipFill>
        <p:spPr>
          <a:xfrm>
            <a:off x="555678" y="776749"/>
            <a:ext cx="4566927" cy="29693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25FF32-A508-31F2-2514-1344C014C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78" y="3934605"/>
            <a:ext cx="4566926" cy="26087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8DD1CC-35FB-56A2-667A-3FD4DCAC8374}"/>
              </a:ext>
            </a:extLst>
          </p:cNvPr>
          <p:cNvSpPr txBox="1"/>
          <p:nvPr/>
        </p:nvSpPr>
        <p:spPr>
          <a:xfrm>
            <a:off x="6381134" y="5574581"/>
            <a:ext cx="499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Article:</a:t>
            </a:r>
          </a:p>
          <a:p>
            <a:r>
              <a:rPr lang="en-US" dirty="0">
                <a:hlinkClick r:id="rId4"/>
              </a:rPr>
              <a:t>Trip Statement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522D3-C87A-9F88-53D0-EF9831828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636" y="836543"/>
            <a:ext cx="6184724" cy="2205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8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C0BDFE-4004-56FF-15D5-B3EE0F470852}"/>
              </a:ext>
            </a:extLst>
          </p:cNvPr>
          <p:cNvSpPr txBox="1"/>
          <p:nvPr/>
        </p:nvSpPr>
        <p:spPr>
          <a:xfrm>
            <a:off x="375694" y="314632"/>
            <a:ext cx="4363454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CBO Invoices in a Res Card:</a:t>
            </a:r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7D10-7CAB-E4AF-86E2-195895F78DF0}"/>
              </a:ext>
            </a:extLst>
          </p:cNvPr>
          <p:cNvSpPr txBox="1"/>
          <p:nvPr/>
        </p:nvSpPr>
        <p:spPr>
          <a:xfrm>
            <a:off x="5855526" y="314631"/>
            <a:ext cx="339989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Tres Payments in a Trip: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2B3D6-2174-2AD8-1A66-4348AE124D48}"/>
              </a:ext>
            </a:extLst>
          </p:cNvPr>
          <p:cNvCxnSpPr/>
          <p:nvPr/>
        </p:nvCxnSpPr>
        <p:spPr>
          <a:xfrm>
            <a:off x="5712542" y="157317"/>
            <a:ext cx="0" cy="629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9B3E215-4741-1DDC-0CA8-623EACDD6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" t="808" r="715" b="-808"/>
          <a:stretch/>
        </p:blipFill>
        <p:spPr>
          <a:xfrm>
            <a:off x="5855526" y="834055"/>
            <a:ext cx="6141961" cy="2204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9A5D7C-71A0-020D-7951-38C36E04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" y="834055"/>
            <a:ext cx="5134736" cy="30790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E067ED-7D87-6D6E-AB45-26C94526F2F4}"/>
              </a:ext>
            </a:extLst>
          </p:cNvPr>
          <p:cNvSpPr txBox="1"/>
          <p:nvPr/>
        </p:nvSpPr>
        <p:spPr>
          <a:xfrm>
            <a:off x="6390247" y="5620038"/>
            <a:ext cx="499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Related Article:</a:t>
            </a:r>
          </a:p>
          <a:p>
            <a:r>
              <a:rPr lang="en-US" dirty="0">
                <a:hlinkClick r:id="rId4"/>
              </a:rPr>
              <a:t>Trip 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23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156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Differences between  ClientBase Online and Tres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Tres Technologies</dc:creator>
  <cp:lastModifiedBy>Beth Vollmar</cp:lastModifiedBy>
  <cp:revision>7</cp:revision>
  <dcterms:created xsi:type="dcterms:W3CDTF">2024-06-10T13:31:57Z</dcterms:created>
  <dcterms:modified xsi:type="dcterms:W3CDTF">2026-04-20T13:46:47Z</dcterms:modified>
</cp:coreProperties>
</file>